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7"/>
  </p:notesMasterIdLst>
  <p:sldIdLst>
    <p:sldId id="263" r:id="rId6"/>
    <p:sldId id="264" r:id="rId7"/>
    <p:sldId id="269" r:id="rId8"/>
    <p:sldId id="382" r:id="rId9"/>
    <p:sldId id="377" r:id="rId10"/>
    <p:sldId id="379" r:id="rId11"/>
    <p:sldId id="383" r:id="rId12"/>
    <p:sldId id="378" r:id="rId13"/>
    <p:sldId id="381" r:id="rId14"/>
    <p:sldId id="380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06"/>
    <p:restoredTop sz="91276"/>
  </p:normalViewPr>
  <p:slideViewPr>
    <p:cSldViewPr snapToGrid="0" snapToObjects="1">
      <p:cViewPr>
        <p:scale>
          <a:sx n="75" d="100"/>
          <a:sy n="75" d="100"/>
        </p:scale>
        <p:origin x="-461" y="-3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11/4/2018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5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54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5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E4A5D7-22F2-5C4D-96CB-699FBB2F2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0752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59C906A-D67F-5047-A9E6-390569691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23677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17BCBE-D941-614F-B23D-67A4A68AA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35631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987138-4860-F346-A25A-DAAC9E56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64301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F54206-DAF5-3A45-92E5-145010524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05595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F021EF3-8C8F-674D-AE22-345EA4388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1494497F-032D-CF46-9501-DE4810CE3DEF}"/>
              </a:ext>
            </a:extLst>
          </p:cNvPr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FFFD0E5-BC28-A646-A80A-0DE9AFB85A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3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6D7BE5E-9D9A-5B4D-A9C3-BC4C6E06F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39900" y="398557"/>
            <a:ext cx="9315580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1494497F-032D-CF46-9501-DE4810CE3DEF}"/>
              </a:ext>
            </a:extLst>
          </p:cNvPr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FFFD0E5-BC28-A646-A80A-0DE9AFB85A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9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98AA1ABD-E74D-9E4E-BDB8-12270E44B0E0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5CD2355-96F3-314E-9232-01C141FC9C87}"/>
              </a:ext>
            </a:extLst>
          </p:cNvPr>
          <p:cNvSpPr/>
          <p:nvPr userDrawn="1"/>
        </p:nvSpPr>
        <p:spPr>
          <a:xfrm>
            <a:off x="10058400" y="6333546"/>
            <a:ext cx="1836892" cy="407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79923AA-E315-564D-A089-926B71FBE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0F3AE35-4384-5040-8D37-5DD659B53F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4F6FA6B-854A-EE48-A9D0-CCF08D2BCD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tex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38200" y="1690688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1699154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CA551C2-480E-E541-8016-A811F751F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9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0CE5847-228B-3147-A86A-77D359BD4B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756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014" y="2175933"/>
            <a:ext cx="3007585" cy="3007585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0E29F42-2FDD-F047-B920-5FD08BA41F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24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516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9B85C4A-E33A-2147-9991-9EB9C09976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3652"/>
            <a:ext cx="1791990" cy="3793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DE73011-3EDF-8646-B2E4-CB7A3A58E715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611AA80-5C4F-C247-B032-63117D1EF2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Dax-Regular" charset="0"/>
                <a:ea typeface="Dax-Regular" charset="0"/>
                <a:cs typeface="Dax-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9FCB8E-82D8-214B-927A-EA0C9673D5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F1783DC-58BA-8C47-8154-70EE430D2D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9457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D56686-1A3A-7A48-A6B9-7C6FD4C9B5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7AA9658-4C4B-3846-90F5-8BE0142585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1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1pPr>
            <a:lvl2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2pPr>
            <a:lvl3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3pPr>
            <a:lvl4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4pPr>
            <a:lvl5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7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3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979A73B-55F6-9A4C-96CD-40774E0ECE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21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589A418-4F51-C541-A34B-4F2E8D0F54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62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5ECB288-CA2E-3B45-BCB3-B8B28A132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83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D99DBD-857C-044B-B8F7-F8AF4364D3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89FA622E-408D-3144-B040-F61E32C765AE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89FA622E-408D-3144-B040-F61E32C765AE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178377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626F32-ACC3-5E4C-B403-7E673E6BA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27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6F3C730-D1F4-F340-8A7E-0BF5A15AB2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A79C52B-AD03-8741-9006-141191184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F1777A9-3630-B640-A26D-B9D7AFA435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63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BF47EA-D844-614C-928B-15D021AFC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126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974DE7-4499-154A-83E9-1179AEDC36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5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E95E35B-E322-5749-BD6B-CCBE7A8577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2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C58839-4E07-D74C-B279-449D4DAA2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E278B-8ECE-E346-9529-8CD4AE1E000A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4779" y="6213244"/>
            <a:ext cx="1791085" cy="3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11292"/>
            <a:ext cx="12192000" cy="82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556C066-BD45-5C43-852F-0C505281CC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B9FA729-4187-C346-A73D-0422C510E3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724E47F-D32E-C049-8C23-7D91F35072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652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3B3FA76-A376-1447-A16D-8A64BE3517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10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5283F06-6C0A-9A43-A434-CBD1085E6A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5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2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8C8BED9-87B9-D244-8606-653499F399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581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slide- don't us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BC72DCB-A1B7-0F49-B223-FFF48A7C2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59" y="832897"/>
            <a:ext cx="9025619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F17E72-24E9-954C-BE3E-9FEB1FCB27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67FDC5B-2426-484D-85D4-545E99D9C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0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E11FA07-D955-A148-983B-E01335AA0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1502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5AC613B-3F7A-224F-8230-A5234D865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2683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08" r:id="rId2"/>
    <p:sldLayoutId id="2147483711" r:id="rId3"/>
    <p:sldLayoutId id="2147483712" r:id="rId4"/>
    <p:sldLayoutId id="2147483714" r:id="rId5"/>
    <p:sldLayoutId id="2147483715" r:id="rId6"/>
    <p:sldLayoutId id="2147483699" r:id="rId7"/>
    <p:sldLayoutId id="2147483700" r:id="rId8"/>
    <p:sldLayoutId id="2147483701" r:id="rId9"/>
    <p:sldLayoutId id="2147483703" r:id="rId10"/>
    <p:sldLayoutId id="2147483704" r:id="rId11"/>
    <p:sldLayoutId id="2147483702" r:id="rId12"/>
    <p:sldLayoutId id="2147483705" r:id="rId13"/>
    <p:sldLayoutId id="2147483706" r:id="rId14"/>
    <p:sldLayoutId id="2147483707" r:id="rId15"/>
    <p:sldLayoutId id="2147483716" r:id="rId16"/>
    <p:sldLayoutId id="2147483698" r:id="rId17"/>
    <p:sldLayoutId id="2147483664" r:id="rId18"/>
    <p:sldLayoutId id="2147483649" r:id="rId19"/>
    <p:sldLayoutId id="2147483650" r:id="rId20"/>
    <p:sldLayoutId id="2147483652" r:id="rId21"/>
    <p:sldLayoutId id="2147483656" r:id="rId22"/>
    <p:sldLayoutId id="2147483692" r:id="rId23"/>
    <p:sldLayoutId id="2147483676" r:id="rId24"/>
    <p:sldLayoutId id="2147483684" r:id="rId25"/>
    <p:sldLayoutId id="2147483685" r:id="rId26"/>
    <p:sldLayoutId id="2147483680" r:id="rId27"/>
    <p:sldLayoutId id="2147483665" r:id="rId28"/>
    <p:sldLayoutId id="2147483668" r:id="rId29"/>
    <p:sldLayoutId id="2147483673" r:id="rId30"/>
    <p:sldLayoutId id="2147483682" r:id="rId31"/>
    <p:sldLayoutId id="2147483693" r:id="rId32"/>
    <p:sldLayoutId id="2147483688" r:id="rId33"/>
    <p:sldLayoutId id="2147483689" r:id="rId34"/>
    <p:sldLayoutId id="2147483678" r:id="rId35"/>
    <p:sldLayoutId id="2147483662" r:id="rId36"/>
    <p:sldLayoutId id="2147483713" r:id="rId37"/>
    <p:sldLayoutId id="2147483666" r:id="rId38"/>
    <p:sldLayoutId id="2147483674" r:id="rId39"/>
    <p:sldLayoutId id="2147483675" r:id="rId40"/>
    <p:sldLayoutId id="2147483683" r:id="rId41"/>
    <p:sldLayoutId id="2147483694" r:id="rId42"/>
    <p:sldLayoutId id="2147483690" r:id="rId43"/>
    <p:sldLayoutId id="2147483691" r:id="rId44"/>
    <p:sldLayoutId id="2147483679" r:id="rId45"/>
    <p:sldLayoutId id="2147483663" r:id="rId46"/>
    <p:sldLayoutId id="2147483667" r:id="rId47"/>
    <p:sldLayoutId id="2147483672" r:id="rId48"/>
    <p:sldLayoutId id="2147483669" r:id="rId49"/>
    <p:sldLayoutId id="2147483670" r:id="rId50"/>
    <p:sldLayoutId id="2147483695" r:id="rId51"/>
    <p:sldLayoutId id="2147483671" r:id="rId52"/>
    <p:sldLayoutId id="2147483696" r:id="rId53"/>
    <p:sldLayoutId id="2147483697" r:id="rId54"/>
    <p:sldLayoutId id="2147483677" r:id="rId55"/>
    <p:sldLayoutId id="2147483681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Operational Decision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Integração</a:t>
            </a:r>
            <a:r>
              <a:rPr lang="en-US" dirty="0" smtClean="0"/>
              <a:t> com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tecnologias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82028" y="1468120"/>
            <a:ext cx="9360852" cy="256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 smtClean="0"/>
              <a:t>Microserviços</a:t>
            </a:r>
            <a:endParaRPr lang="en-US" dirty="0" smtClean="0"/>
          </a:p>
          <a:p>
            <a:pPr lvl="1" algn="just"/>
            <a:r>
              <a:rPr lang="en-US" dirty="0" err="1" smtClean="0"/>
              <a:t>Disponibilização</a:t>
            </a:r>
            <a:r>
              <a:rPr lang="en-US" dirty="0" smtClean="0"/>
              <a:t> de APIs REST de forma </a:t>
            </a:r>
            <a:r>
              <a:rPr lang="en-US" dirty="0" err="1" smtClean="0"/>
              <a:t>transparente</a:t>
            </a:r>
            <a:endParaRPr lang="en-US" dirty="0" smtClean="0"/>
          </a:p>
          <a:p>
            <a:pPr lvl="1" algn="just"/>
            <a:r>
              <a:rPr lang="en-US" dirty="0" smtClean="0"/>
              <a:t>Stateless</a:t>
            </a:r>
          </a:p>
          <a:p>
            <a:pPr lvl="1" algn="just"/>
            <a:r>
              <a:rPr lang="en-US" dirty="0" err="1"/>
              <a:t>E</a:t>
            </a:r>
            <a:r>
              <a:rPr lang="en-US" dirty="0" err="1" smtClean="0"/>
              <a:t>scalabilidade</a:t>
            </a:r>
            <a:r>
              <a:rPr lang="en-US" dirty="0" smtClean="0"/>
              <a:t> e </a:t>
            </a:r>
            <a:r>
              <a:rPr lang="en-US" dirty="0" err="1" smtClean="0"/>
              <a:t>tolerância</a:t>
            </a:r>
            <a:r>
              <a:rPr lang="en-US" dirty="0" smtClean="0"/>
              <a:t> a </a:t>
            </a:r>
            <a:r>
              <a:rPr lang="en-US" dirty="0" err="1" smtClean="0"/>
              <a:t>falhas</a:t>
            </a:r>
            <a:r>
              <a:rPr lang="en-US" dirty="0" smtClean="0"/>
              <a:t>  -  API Connect</a:t>
            </a:r>
          </a:p>
          <a:p>
            <a:pPr algn="just"/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/</a:t>
            </a:r>
            <a:r>
              <a:rPr lang="en-US" dirty="0" err="1" smtClean="0"/>
              <a:t>Entrega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endParaRPr lang="en-US" dirty="0" smtClean="0"/>
          </a:p>
          <a:p>
            <a:pPr lvl="1" algn="just"/>
            <a:r>
              <a:rPr lang="en-US" dirty="0" err="1" smtClean="0"/>
              <a:t>Abordagem</a:t>
            </a:r>
            <a:r>
              <a:rPr lang="en-US" dirty="0" smtClean="0"/>
              <a:t> </a:t>
            </a:r>
            <a:r>
              <a:rPr lang="en-US" dirty="0" err="1" smtClean="0"/>
              <a:t>centrada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TI </a:t>
            </a:r>
          </a:p>
          <a:p>
            <a:pPr lvl="1" algn="just"/>
            <a:r>
              <a:rPr lang="en-US" dirty="0" smtClean="0"/>
              <a:t>GIT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repositório</a:t>
            </a:r>
            <a:r>
              <a:rPr lang="en-US" dirty="0" smtClean="0"/>
              <a:t> de </a:t>
            </a:r>
            <a:r>
              <a:rPr lang="en-US" dirty="0" err="1" smtClean="0"/>
              <a:t>código</a:t>
            </a:r>
            <a:endParaRPr lang="en-US" dirty="0" smtClean="0"/>
          </a:p>
          <a:p>
            <a:pPr lvl="1" algn="just"/>
            <a:r>
              <a:rPr lang="en-US" dirty="0" smtClean="0"/>
              <a:t>Pipeline </a:t>
            </a:r>
            <a:r>
              <a:rPr lang="en-US" dirty="0" err="1"/>
              <a:t>u</a:t>
            </a:r>
            <a:r>
              <a:rPr lang="en-US" dirty="0" err="1" smtClean="0"/>
              <a:t>sando</a:t>
            </a:r>
            <a:r>
              <a:rPr lang="en-US" dirty="0" smtClean="0"/>
              <a:t> </a:t>
            </a:r>
            <a:r>
              <a:rPr lang="en-US" dirty="0" err="1" smtClean="0"/>
              <a:t>suporte</a:t>
            </a:r>
            <a:r>
              <a:rPr lang="en-US" dirty="0" smtClean="0"/>
              <a:t> </a:t>
            </a:r>
            <a:r>
              <a:rPr lang="en-US" dirty="0" err="1" smtClean="0"/>
              <a:t>nativo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build do </a:t>
            </a:r>
            <a:r>
              <a:rPr lang="en-US" dirty="0" err="1" smtClean="0"/>
              <a:t>Ruleset</a:t>
            </a:r>
            <a:endParaRPr lang="en-US" dirty="0" smtClean="0"/>
          </a:p>
          <a:p>
            <a:pPr algn="just"/>
            <a:r>
              <a:rPr lang="en-US" dirty="0" smtClean="0"/>
              <a:t>Big Data – </a:t>
            </a:r>
            <a:r>
              <a:rPr lang="en-US" dirty="0" err="1" smtClean="0"/>
              <a:t>processamento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Spark/HDFS</a:t>
            </a:r>
            <a:endParaRPr lang="en-US" dirty="0"/>
          </a:p>
          <a:p>
            <a:pPr lvl="1"/>
            <a:r>
              <a:rPr lang="en-US" dirty="0"/>
              <a:t>https://developer.ibm.com/odm/docs/solutions/odm-and-analytics/odm-business-rules-with-apache-spark-batch-operations/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9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2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060"/>
            <a:ext cx="10515600" cy="1325563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982028" y="1468120"/>
            <a:ext cx="5723572" cy="256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 smtClean="0"/>
              <a:t>Requisitos</a:t>
            </a:r>
            <a:r>
              <a:rPr lang="en-US" dirty="0" smtClean="0"/>
              <a:t> </a:t>
            </a:r>
            <a:r>
              <a:rPr lang="en-US" dirty="0" err="1" smtClean="0"/>
              <a:t>Técnicos</a:t>
            </a:r>
            <a:endParaRPr lang="en-US" dirty="0"/>
          </a:p>
          <a:p>
            <a:pPr algn="just"/>
            <a:r>
              <a:rPr lang="en-US" dirty="0" err="1"/>
              <a:t>Cenário</a:t>
            </a:r>
            <a:r>
              <a:rPr lang="en-US" dirty="0"/>
              <a:t> da </a:t>
            </a:r>
            <a:r>
              <a:rPr lang="en-US" dirty="0" err="1"/>
              <a:t>Prova</a:t>
            </a:r>
            <a:r>
              <a:rPr lang="en-US" dirty="0"/>
              <a:t> de </a:t>
            </a:r>
            <a:r>
              <a:rPr lang="en-US" dirty="0" err="1"/>
              <a:t>Conceito</a:t>
            </a:r>
            <a:endParaRPr lang="en-US" dirty="0"/>
          </a:p>
          <a:p>
            <a:pPr algn="just"/>
            <a:r>
              <a:rPr lang="en-US" dirty="0" err="1" smtClean="0"/>
              <a:t>Arquitetura</a:t>
            </a:r>
            <a:r>
              <a:rPr lang="en-US" dirty="0" smtClean="0"/>
              <a:t> </a:t>
            </a:r>
            <a:r>
              <a:rPr lang="en-US" dirty="0"/>
              <a:t>da Demo</a:t>
            </a:r>
            <a:endParaRPr lang="en-US" dirty="0"/>
          </a:p>
          <a:p>
            <a:r>
              <a:rPr lang="en-US" dirty="0" smtClean="0"/>
              <a:t>Demo</a:t>
            </a:r>
          </a:p>
          <a:p>
            <a:r>
              <a:rPr lang="en-US" dirty="0" err="1"/>
              <a:t>Integração</a:t>
            </a:r>
            <a:r>
              <a:rPr lang="en-US" dirty="0"/>
              <a:t> com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64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3200" dirty="0" smtClean="0"/>
              <a:t>REQ0080 – Ferramentas de Desenvolvimento de Regras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0" y="1261586"/>
            <a:ext cx="5738410" cy="433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261586"/>
            <a:ext cx="2993963" cy="276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4267200"/>
            <a:ext cx="4145461" cy="18542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780484" y="3488174"/>
            <a:ext cx="198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Tabelas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de </a:t>
            </a:r>
            <a:r>
              <a:rPr lang="en-US" b="1" dirty="0" err="1" smtClean="0">
                <a:solidFill>
                  <a:srgbClr val="FF0000"/>
                </a:solidFill>
              </a:rPr>
              <a:t>Decisão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301684" y="2290325"/>
            <a:ext cx="1671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Fluxo</a:t>
            </a:r>
            <a:r>
              <a:rPr lang="en-US" b="1" dirty="0" smtClean="0">
                <a:solidFill>
                  <a:srgbClr val="FF0000"/>
                </a:solidFill>
              </a:rPr>
              <a:t> de </a:t>
            </a:r>
            <a:r>
              <a:rPr lang="en-US" b="1" dirty="0" err="1" smtClean="0">
                <a:solidFill>
                  <a:srgbClr val="FF0000"/>
                </a:solidFill>
              </a:rPr>
              <a:t>Regras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826503" y="4545845"/>
            <a:ext cx="191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Árvore</a:t>
            </a:r>
            <a:r>
              <a:rPr lang="en-US" b="1" dirty="0" smtClean="0">
                <a:solidFill>
                  <a:srgbClr val="FF0000"/>
                </a:solidFill>
              </a:rPr>
              <a:t> de </a:t>
            </a:r>
            <a:r>
              <a:rPr lang="en-US" b="1" dirty="0" err="1" smtClean="0">
                <a:solidFill>
                  <a:srgbClr val="FF0000"/>
                </a:solidFill>
              </a:rPr>
              <a:t>Decisão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4088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3200" dirty="0"/>
              <a:t>REQ00842 </a:t>
            </a:r>
            <a:r>
              <a:rPr lang="pt-BR" sz="3200" dirty="0" smtClean="0"/>
              <a:t>– Integração com MS Office</a:t>
            </a:r>
            <a:endParaRPr lang="pt-BR" sz="3200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2028" y="1468120"/>
            <a:ext cx="4680426" cy="256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 smtClean="0"/>
              <a:t>Tabelas</a:t>
            </a:r>
            <a:r>
              <a:rPr lang="en-US" dirty="0" smtClean="0"/>
              <a:t> de </a:t>
            </a:r>
            <a:r>
              <a:rPr lang="en-US" dirty="0" err="1" smtClean="0"/>
              <a:t>Decisão</a:t>
            </a:r>
            <a:endParaRPr lang="en-US" dirty="0" smtClean="0"/>
          </a:p>
          <a:p>
            <a:pPr lvl="1" algn="just"/>
            <a:r>
              <a:rPr lang="en-US" dirty="0" err="1" smtClean="0"/>
              <a:t>Exportação</a:t>
            </a:r>
            <a:r>
              <a:rPr lang="en-US" dirty="0" smtClean="0"/>
              <a:t> de </a:t>
            </a:r>
            <a:r>
              <a:rPr lang="en-US" dirty="0" err="1" smtClean="0"/>
              <a:t>planilhas</a:t>
            </a:r>
            <a:r>
              <a:rPr lang="en-US" dirty="0" smtClean="0"/>
              <a:t> Excel </a:t>
            </a:r>
          </a:p>
          <a:p>
            <a:pPr lvl="1" algn="just"/>
            <a:r>
              <a:rPr lang="pt-BR" dirty="0" err="1" smtClean="0"/>
              <a:t>Decision</a:t>
            </a:r>
            <a:r>
              <a:rPr lang="pt-BR" dirty="0" smtClean="0"/>
              <a:t> Center Business console </a:t>
            </a:r>
            <a:r>
              <a:rPr lang="pt-BR" dirty="0"/>
              <a:t>fornece um poderoso editor de tabela de decisão baseada na </a:t>
            </a:r>
            <a:r>
              <a:rPr lang="pt-BR" dirty="0" smtClean="0"/>
              <a:t>web.</a:t>
            </a:r>
            <a:endParaRPr lang="en-US" dirty="0" smtClean="0"/>
          </a:p>
          <a:p>
            <a:pPr algn="just"/>
            <a:r>
              <a:rPr lang="en-US" dirty="0" smtClean="0"/>
              <a:t>Testes e </a:t>
            </a:r>
            <a:r>
              <a:rPr lang="en-US" dirty="0" err="1" smtClean="0"/>
              <a:t>Simulações</a:t>
            </a:r>
            <a:endParaRPr lang="en-US" dirty="0" smtClean="0"/>
          </a:p>
          <a:p>
            <a:pPr lvl="1" algn="just"/>
            <a:r>
              <a:rPr lang="en-US" dirty="0" err="1" smtClean="0"/>
              <a:t>Geração</a:t>
            </a:r>
            <a:r>
              <a:rPr lang="en-US" dirty="0" smtClean="0"/>
              <a:t> de </a:t>
            </a:r>
            <a:r>
              <a:rPr lang="en-US" dirty="0" err="1" smtClean="0"/>
              <a:t>Planilhas</a:t>
            </a:r>
            <a:r>
              <a:rPr lang="en-US" dirty="0" smtClean="0"/>
              <a:t> de </a:t>
            </a:r>
            <a:r>
              <a:rPr lang="en-US" dirty="0" err="1" smtClean="0"/>
              <a:t>cenários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Excel</a:t>
            </a:r>
          </a:p>
          <a:p>
            <a:pPr lvl="1" algn="just"/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planilhas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executar</a:t>
            </a:r>
            <a:r>
              <a:rPr lang="en-US" dirty="0" smtClean="0"/>
              <a:t> testes e registrar </a:t>
            </a:r>
            <a:r>
              <a:rPr lang="en-US" dirty="0" err="1" smtClean="0"/>
              <a:t>resultados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10" y="1468120"/>
            <a:ext cx="5114290" cy="2831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43450"/>
            <a:ext cx="560742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43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894715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REQ0076 – Simulação de Regras</a:t>
            </a:r>
            <a:endParaRPr lang="en-US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1600994"/>
            <a:ext cx="2692400" cy="2659432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32" y="1817688"/>
            <a:ext cx="5280968" cy="164687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97560" y="4732901"/>
            <a:ext cx="5105400" cy="1124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 smtClean="0"/>
              <a:t>É </a:t>
            </a:r>
            <a:r>
              <a:rPr lang="en-US" sz="1600" dirty="0" err="1" smtClean="0"/>
              <a:t>possível</a:t>
            </a:r>
            <a:r>
              <a:rPr lang="en-US" sz="1600" dirty="0" smtClean="0"/>
              <a:t> </a:t>
            </a:r>
            <a:r>
              <a:rPr lang="en-US" sz="1600" dirty="0" err="1" smtClean="0"/>
              <a:t>realizar</a:t>
            </a:r>
            <a:r>
              <a:rPr lang="en-US" sz="1600" dirty="0" smtClean="0"/>
              <a:t> Testes e </a:t>
            </a:r>
            <a:r>
              <a:rPr lang="en-US" sz="1600" dirty="0" err="1" smtClean="0"/>
              <a:t>Simulações</a:t>
            </a:r>
            <a:r>
              <a:rPr lang="en-US" sz="1600" dirty="0" smtClean="0"/>
              <a:t> </a:t>
            </a:r>
            <a:r>
              <a:rPr lang="en-US" sz="1600" dirty="0" err="1" smtClean="0"/>
              <a:t>sobre</a:t>
            </a:r>
            <a:r>
              <a:rPr lang="en-US" sz="1600" dirty="0" smtClean="0"/>
              <a:t>  as </a:t>
            </a:r>
            <a:r>
              <a:rPr lang="en-US" sz="1600" dirty="0" err="1" smtClean="0"/>
              <a:t>regras</a:t>
            </a:r>
            <a:r>
              <a:rPr lang="en-US" sz="1600" dirty="0" smtClean="0"/>
              <a:t> do </a:t>
            </a:r>
            <a:r>
              <a:rPr lang="en-US" sz="1600" dirty="0" err="1" smtClean="0"/>
              <a:t>serviço</a:t>
            </a:r>
            <a:r>
              <a:rPr lang="en-US" sz="1600" dirty="0" smtClean="0"/>
              <a:t> de </a:t>
            </a:r>
            <a:r>
              <a:rPr lang="en-US" sz="1600" dirty="0" err="1" smtClean="0"/>
              <a:t>decisão</a:t>
            </a:r>
            <a:r>
              <a:rPr lang="en-US" sz="1600" dirty="0" smtClean="0"/>
              <a:t> </a:t>
            </a:r>
            <a:r>
              <a:rPr lang="en-US" sz="1600" dirty="0" err="1" smtClean="0"/>
              <a:t>utilizando</a:t>
            </a:r>
            <a:r>
              <a:rPr lang="en-US" sz="1600" dirty="0" smtClean="0"/>
              <a:t> </a:t>
            </a:r>
            <a:r>
              <a:rPr lang="en-US" sz="1600" dirty="0" err="1" smtClean="0"/>
              <a:t>uma</a:t>
            </a:r>
            <a:r>
              <a:rPr lang="en-US" sz="1600" dirty="0" smtClean="0"/>
              <a:t> </a:t>
            </a:r>
            <a:r>
              <a:rPr lang="en-US" sz="1600" dirty="0" err="1" smtClean="0"/>
              <a:t>lista</a:t>
            </a:r>
            <a:r>
              <a:rPr lang="en-US" sz="1600" dirty="0" smtClean="0"/>
              <a:t> de </a:t>
            </a:r>
            <a:r>
              <a:rPr lang="en-US" sz="1600" dirty="0" err="1" smtClean="0"/>
              <a:t>cenários</a:t>
            </a:r>
            <a:r>
              <a:rPr lang="en-US" sz="1600" dirty="0" smtClean="0"/>
              <a:t>. </a:t>
            </a:r>
          </a:p>
          <a:p>
            <a:pPr algn="just"/>
            <a:r>
              <a:rPr lang="en-US" sz="1600" dirty="0" smtClean="0"/>
              <a:t>A </a:t>
            </a:r>
            <a:r>
              <a:rPr lang="en-US" sz="1600" dirty="0" err="1" smtClean="0"/>
              <a:t>partir</a:t>
            </a:r>
            <a:r>
              <a:rPr lang="en-US" sz="1600" dirty="0" smtClean="0"/>
              <a:t> da </a:t>
            </a:r>
            <a:r>
              <a:rPr lang="en-US" sz="1600" dirty="0" err="1" smtClean="0"/>
              <a:t>Simulação</a:t>
            </a:r>
            <a:r>
              <a:rPr lang="en-US" sz="1600" dirty="0" smtClean="0"/>
              <a:t> é </a:t>
            </a:r>
            <a:r>
              <a:rPr lang="en-US" sz="1600" dirty="0" err="1" smtClean="0"/>
              <a:t>possível</a:t>
            </a:r>
            <a:r>
              <a:rPr lang="en-US" sz="1600" dirty="0" smtClean="0"/>
              <a:t>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</a:t>
            </a:r>
            <a:r>
              <a:rPr lang="en-US" sz="1600" dirty="0" err="1" smtClean="0"/>
              <a:t>métricas</a:t>
            </a:r>
            <a:r>
              <a:rPr lang="en-US" sz="1600" dirty="0" smtClean="0"/>
              <a:t>, KPIs e </a:t>
            </a:r>
            <a:r>
              <a:rPr lang="en-US" sz="1600" dirty="0" err="1" smtClean="0"/>
              <a:t>gerar</a:t>
            </a:r>
            <a:r>
              <a:rPr lang="en-US" sz="1600" dirty="0" smtClean="0"/>
              <a:t> </a:t>
            </a:r>
            <a:r>
              <a:rPr lang="en-US" sz="1600" dirty="0" err="1" smtClean="0"/>
              <a:t>relatórios</a:t>
            </a:r>
            <a:r>
              <a:rPr lang="en-US" sz="1600" dirty="0" smtClean="0"/>
              <a:t> </a:t>
            </a:r>
            <a:r>
              <a:rPr lang="en-US" sz="1600" dirty="0" err="1" smtClean="0"/>
              <a:t>para</a:t>
            </a:r>
            <a:r>
              <a:rPr lang="en-US" sz="1600" dirty="0" smtClean="0"/>
              <a:t> </a:t>
            </a:r>
            <a:r>
              <a:rPr lang="en-US" sz="1600" dirty="0" err="1" smtClean="0"/>
              <a:t>consolidar</a:t>
            </a:r>
            <a:r>
              <a:rPr lang="en-US" sz="1600" dirty="0" smtClean="0"/>
              <a:t> </a:t>
            </a:r>
            <a:r>
              <a:rPr lang="en-US" sz="1600" dirty="0" err="1" smtClean="0"/>
              <a:t>estas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informações</a:t>
            </a:r>
            <a:r>
              <a:rPr lang="en-US" sz="1600" dirty="0" smtClean="0"/>
              <a:t>. </a:t>
            </a:r>
          </a:p>
          <a:p>
            <a:pPr algn="just"/>
            <a:endParaRPr lang="en-US" sz="1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34760" y="4732900"/>
            <a:ext cx="5105400" cy="112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 smtClean="0"/>
              <a:t>As KPIs </a:t>
            </a:r>
            <a:r>
              <a:rPr lang="en-US" sz="1600" dirty="0" err="1" smtClean="0"/>
              <a:t>são</a:t>
            </a:r>
            <a:r>
              <a:rPr lang="en-US" sz="1600" dirty="0" smtClean="0"/>
              <a:t> </a:t>
            </a:r>
            <a:r>
              <a:rPr lang="en-US" sz="1600" dirty="0" err="1" smtClean="0"/>
              <a:t>apresentadas</a:t>
            </a:r>
            <a:r>
              <a:rPr lang="en-US" sz="1600" dirty="0" smtClean="0"/>
              <a:t> no </a:t>
            </a:r>
            <a:r>
              <a:rPr lang="en-US" sz="1600" dirty="0" err="1" smtClean="0"/>
              <a:t>relatório</a:t>
            </a:r>
            <a:r>
              <a:rPr lang="en-US" sz="1600" dirty="0" smtClean="0"/>
              <a:t> de forma </a:t>
            </a:r>
            <a:r>
              <a:rPr lang="en-US" sz="1600" dirty="0" err="1" smtClean="0"/>
              <a:t>customizada</a:t>
            </a:r>
            <a:r>
              <a:rPr lang="en-US" sz="1600" dirty="0"/>
              <a:t> </a:t>
            </a:r>
            <a:r>
              <a:rPr lang="en-US" sz="1600" dirty="0" smtClean="0"/>
              <a:t>e </a:t>
            </a:r>
            <a:r>
              <a:rPr lang="en-US" sz="1600" dirty="0" err="1" smtClean="0"/>
              <a:t>em</a:t>
            </a:r>
            <a:r>
              <a:rPr lang="en-US" sz="1600" dirty="0" smtClean="0"/>
              <a:t> </a:t>
            </a:r>
            <a:r>
              <a:rPr lang="en-US" sz="1600" dirty="0" err="1" smtClean="0"/>
              <a:t>formato</a:t>
            </a:r>
            <a:r>
              <a:rPr lang="en-US" sz="1600" dirty="0" smtClean="0"/>
              <a:t> de </a:t>
            </a:r>
            <a:r>
              <a:rPr lang="en-US" sz="1600" dirty="0" err="1" smtClean="0"/>
              <a:t>texto</a:t>
            </a:r>
            <a:r>
              <a:rPr lang="en-US" sz="1600" dirty="0" smtClean="0"/>
              <a:t> </a:t>
            </a:r>
            <a:r>
              <a:rPr lang="en-US" sz="1600" dirty="0" err="1" smtClean="0"/>
              <a:t>ou</a:t>
            </a:r>
            <a:r>
              <a:rPr lang="en-US" sz="1600" dirty="0" smtClean="0"/>
              <a:t> </a:t>
            </a:r>
            <a:r>
              <a:rPr lang="en-US" sz="1600" dirty="0" err="1" smtClean="0"/>
              <a:t>gráfico</a:t>
            </a:r>
            <a:r>
              <a:rPr lang="en-US" sz="1600" dirty="0" smtClean="0"/>
              <a:t> de </a:t>
            </a:r>
            <a:r>
              <a:rPr lang="en-US" sz="1600" dirty="0" err="1" smtClean="0"/>
              <a:t>acordo</a:t>
            </a:r>
            <a:r>
              <a:rPr lang="en-US" sz="1600" dirty="0" smtClean="0"/>
              <a:t> com </a:t>
            </a:r>
            <a:r>
              <a:rPr lang="en-US" sz="1600" dirty="0" err="1" smtClean="0"/>
              <a:t>seu</a:t>
            </a:r>
            <a:r>
              <a:rPr lang="en-US" sz="1600" dirty="0" smtClean="0"/>
              <a:t> </a:t>
            </a:r>
            <a:r>
              <a:rPr lang="en-US" sz="1600" dirty="0" err="1" smtClean="0"/>
              <a:t>tipo</a:t>
            </a:r>
            <a:r>
              <a:rPr lang="en-US" sz="1600" dirty="0" smtClean="0"/>
              <a:t>.</a:t>
            </a:r>
          </a:p>
          <a:p>
            <a:pPr algn="just"/>
            <a:r>
              <a:rPr lang="en-US" sz="1600" dirty="0" err="1" smtClean="0"/>
              <a:t>Gráficos</a:t>
            </a:r>
            <a:r>
              <a:rPr lang="en-US" sz="1600" dirty="0" smtClean="0"/>
              <a:t> </a:t>
            </a:r>
            <a:r>
              <a:rPr lang="en-US" sz="1600" dirty="0" err="1" smtClean="0"/>
              <a:t>disponíveis</a:t>
            </a:r>
            <a:r>
              <a:rPr lang="en-US" sz="1600" dirty="0" smtClean="0"/>
              <a:t>: </a:t>
            </a:r>
            <a:r>
              <a:rPr lang="en-US" sz="1600" dirty="0" err="1" smtClean="0"/>
              <a:t>barra</a:t>
            </a:r>
            <a:r>
              <a:rPr lang="en-US" sz="1600" dirty="0" smtClean="0"/>
              <a:t>, </a:t>
            </a:r>
            <a:r>
              <a:rPr lang="en-US" sz="1600" dirty="0" err="1" smtClean="0"/>
              <a:t>linha</a:t>
            </a:r>
            <a:r>
              <a:rPr lang="en-US" sz="1600" dirty="0" smtClean="0"/>
              <a:t>, </a:t>
            </a:r>
            <a:r>
              <a:rPr lang="en-US" sz="1600" dirty="0" err="1"/>
              <a:t>à</a:t>
            </a:r>
            <a:r>
              <a:rPr lang="en-US" sz="1600" dirty="0" err="1" smtClean="0"/>
              <a:t>rea</a:t>
            </a:r>
            <a:r>
              <a:rPr lang="en-US" sz="1600" dirty="0" smtClean="0"/>
              <a:t> e pizza.</a:t>
            </a:r>
          </a:p>
          <a:p>
            <a:pPr marL="0" indent="0" algn="just">
              <a:buFont typeface="Arial"/>
              <a:buNone/>
            </a:pPr>
            <a:endParaRPr 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40" y="1269999"/>
            <a:ext cx="9403080" cy="4838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86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dirty="0" smtClean="0"/>
              <a:t>REQ0075 – Governança de Regras</a:t>
            </a:r>
            <a:endParaRPr lang="en-US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7560" y="4732901"/>
            <a:ext cx="5105400" cy="112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 smtClean="0"/>
              <a:t>Framework de </a:t>
            </a:r>
            <a:r>
              <a:rPr lang="en-US" sz="1600" dirty="0" err="1" smtClean="0"/>
              <a:t>governança</a:t>
            </a:r>
            <a:r>
              <a:rPr lang="en-US" sz="1600" dirty="0" smtClean="0"/>
              <a:t> (</a:t>
            </a:r>
            <a:r>
              <a:rPr lang="en-US" sz="1600" dirty="0" err="1" smtClean="0"/>
              <a:t>opcional</a:t>
            </a:r>
            <a:r>
              <a:rPr lang="en-US" sz="1600" dirty="0" smtClean="0"/>
              <a:t>)</a:t>
            </a:r>
          </a:p>
          <a:p>
            <a:pPr algn="just"/>
            <a:r>
              <a:rPr lang="en-US" sz="1600" dirty="0" err="1" smtClean="0"/>
              <a:t>Usuários</a:t>
            </a:r>
            <a:r>
              <a:rPr lang="en-US" sz="1600" dirty="0" smtClean="0"/>
              <a:t>, </a:t>
            </a:r>
            <a:r>
              <a:rPr lang="en-US" sz="1600" dirty="0" err="1" smtClean="0"/>
              <a:t>grupos</a:t>
            </a:r>
            <a:r>
              <a:rPr lang="en-US" sz="1600" dirty="0" smtClean="0"/>
              <a:t> e </a:t>
            </a:r>
            <a:r>
              <a:rPr lang="en-US" sz="1600" dirty="0" err="1" smtClean="0"/>
              <a:t>permissões</a:t>
            </a:r>
            <a:endParaRPr lang="en-US" sz="1600" dirty="0" smtClean="0"/>
          </a:p>
          <a:p>
            <a:pPr algn="just"/>
            <a:r>
              <a:rPr lang="en-US" sz="1600" dirty="0" smtClean="0"/>
              <a:t>Change Activity, Validation Activity</a:t>
            </a:r>
          </a:p>
          <a:p>
            <a:pPr marL="0" indent="0" algn="just">
              <a:buFont typeface="Arial"/>
              <a:buNone/>
            </a:pPr>
            <a:endParaRPr lang="en-US" sz="1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34760" y="4732900"/>
            <a:ext cx="5105400" cy="112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 err="1" smtClean="0"/>
              <a:t>Existe</a:t>
            </a:r>
            <a:r>
              <a:rPr lang="en-US" sz="1600" dirty="0" smtClean="0"/>
              <a:t> um </a:t>
            </a:r>
            <a:r>
              <a:rPr lang="en-US" sz="1600" dirty="0" err="1" smtClean="0"/>
              <a:t>responsável</a:t>
            </a:r>
            <a:r>
              <a:rPr lang="en-US" sz="1600" dirty="0" smtClean="0"/>
              <a:t> </a:t>
            </a:r>
            <a:r>
              <a:rPr lang="en-US" sz="1600" dirty="0" err="1" smtClean="0"/>
              <a:t>por</a:t>
            </a:r>
            <a:r>
              <a:rPr lang="en-US" sz="1600" dirty="0" smtClean="0"/>
              <a:t> </a:t>
            </a:r>
            <a:r>
              <a:rPr lang="en-US" sz="1600" dirty="0" err="1" smtClean="0"/>
              <a:t>gerenciar</a:t>
            </a:r>
            <a:r>
              <a:rPr lang="en-US" sz="1600" dirty="0" smtClean="0"/>
              <a:t> a Release</a:t>
            </a:r>
          </a:p>
          <a:p>
            <a:pPr algn="just"/>
            <a:r>
              <a:rPr lang="en-US" sz="1600" dirty="0" err="1" smtClean="0"/>
              <a:t>Todas</a:t>
            </a:r>
            <a:r>
              <a:rPr lang="en-US" sz="1600" dirty="0" smtClean="0"/>
              <a:t> as </a:t>
            </a:r>
            <a:r>
              <a:rPr lang="en-US" sz="1600" dirty="0" err="1" smtClean="0"/>
              <a:t>mudanças</a:t>
            </a:r>
            <a:r>
              <a:rPr lang="en-US" sz="1600" dirty="0" smtClean="0"/>
              <a:t> </a:t>
            </a:r>
            <a:r>
              <a:rPr lang="en-US" sz="1600" dirty="0" err="1" smtClean="0"/>
              <a:t>ocorrem</a:t>
            </a:r>
            <a:r>
              <a:rPr lang="en-US" sz="1600" dirty="0" smtClean="0"/>
              <a:t> </a:t>
            </a:r>
            <a:r>
              <a:rPr lang="en-US" sz="1600" dirty="0" err="1" smtClean="0"/>
              <a:t>em</a:t>
            </a:r>
            <a:r>
              <a:rPr lang="en-US" sz="1600" dirty="0" smtClean="0"/>
              <a:t> Change Activity</a:t>
            </a:r>
          </a:p>
          <a:p>
            <a:pPr algn="just"/>
            <a:r>
              <a:rPr lang="en-US" sz="1600" dirty="0" err="1" smtClean="0"/>
              <a:t>Ferramental</a:t>
            </a:r>
            <a:r>
              <a:rPr lang="en-US" sz="1600" dirty="0" smtClean="0"/>
              <a:t> </a:t>
            </a:r>
            <a:r>
              <a:rPr lang="en-US" sz="1600" dirty="0" err="1" smtClean="0"/>
              <a:t>auxiliar</a:t>
            </a:r>
            <a:r>
              <a:rPr lang="en-US" sz="1600" dirty="0" smtClean="0"/>
              <a:t> no merge de </a:t>
            </a:r>
            <a:r>
              <a:rPr lang="en-US" sz="1600" dirty="0" err="1" smtClean="0"/>
              <a:t>artefatos</a:t>
            </a:r>
            <a:endParaRPr lang="en-US" sz="1600" dirty="0" smtClean="0"/>
          </a:p>
          <a:p>
            <a:pPr marL="0" indent="0" algn="just">
              <a:buFont typeface="Arial"/>
              <a:buNone/>
            </a:pPr>
            <a:endParaRPr lang="en-US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15" y="1510030"/>
            <a:ext cx="8221078" cy="271653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" y="1408430"/>
            <a:ext cx="10521264" cy="434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57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3200" dirty="0" smtClean="0"/>
              <a:t>Cenário da Prova de Conceito</a:t>
            </a:r>
            <a:endParaRPr lang="pt-BR" sz="3200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2028" y="1468120"/>
            <a:ext cx="4680426" cy="256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 smtClean="0"/>
              <a:t>Agendamento</a:t>
            </a:r>
            <a:r>
              <a:rPr lang="en-US" dirty="0" smtClean="0"/>
              <a:t> de </a:t>
            </a:r>
            <a:r>
              <a:rPr lang="en-US" dirty="0" err="1" smtClean="0"/>
              <a:t>Exame</a:t>
            </a:r>
            <a:endParaRPr lang="en-US" dirty="0" smtClean="0"/>
          </a:p>
          <a:p>
            <a:pPr lvl="1" algn="just"/>
            <a:r>
              <a:rPr lang="en-US" dirty="0" err="1" smtClean="0"/>
              <a:t>Portador</a:t>
            </a:r>
            <a:r>
              <a:rPr lang="en-US" dirty="0" smtClean="0"/>
              <a:t> de </a:t>
            </a:r>
            <a:r>
              <a:rPr lang="en-US" dirty="0" err="1" smtClean="0"/>
              <a:t>Necessidades</a:t>
            </a:r>
            <a:r>
              <a:rPr lang="en-US" dirty="0" smtClean="0"/>
              <a:t> </a:t>
            </a:r>
            <a:r>
              <a:rPr lang="en-US" dirty="0" err="1" smtClean="0"/>
              <a:t>Especiais</a:t>
            </a:r>
            <a:r>
              <a:rPr lang="en-US" dirty="0" smtClean="0"/>
              <a:t> (PNE) </a:t>
            </a:r>
          </a:p>
          <a:p>
            <a:pPr lvl="1" algn="just"/>
            <a:r>
              <a:rPr lang="pt-BR" dirty="0" smtClean="0"/>
              <a:t>Cliente informa: </a:t>
            </a:r>
          </a:p>
          <a:p>
            <a:pPr lvl="2" algn="just"/>
            <a:r>
              <a:rPr lang="pt-BR" dirty="0" smtClean="0"/>
              <a:t>Exame</a:t>
            </a:r>
          </a:p>
          <a:p>
            <a:pPr lvl="2" algn="just"/>
            <a:r>
              <a:rPr lang="pt-BR" dirty="0" smtClean="0"/>
              <a:t>Idade, peso, altura e sexo</a:t>
            </a:r>
          </a:p>
          <a:p>
            <a:pPr lvl="1" algn="just"/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retorna</a:t>
            </a:r>
            <a:r>
              <a:rPr lang="en-US" dirty="0" smtClean="0"/>
              <a:t>:</a:t>
            </a:r>
          </a:p>
          <a:p>
            <a:pPr lvl="2" algn="just"/>
            <a:r>
              <a:rPr lang="en-US" dirty="0" err="1" smtClean="0"/>
              <a:t>Questionário</a:t>
            </a:r>
            <a:endParaRPr lang="en-US" dirty="0" smtClean="0"/>
          </a:p>
          <a:p>
            <a:pPr lvl="2" algn="just"/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qualquer</a:t>
            </a:r>
            <a:r>
              <a:rPr lang="en-US" dirty="0" smtClean="0"/>
              <a:t> </a:t>
            </a:r>
            <a:r>
              <a:rPr lang="en-US" dirty="0" err="1" smtClean="0"/>
              <a:t>pergunta</a:t>
            </a:r>
            <a:r>
              <a:rPr lang="en-US" dirty="0" smtClean="0"/>
              <a:t> </a:t>
            </a:r>
            <a:r>
              <a:rPr lang="en-US" dirty="0" err="1" smtClean="0"/>
              <a:t>tenha</a:t>
            </a:r>
            <a:r>
              <a:rPr lang="en-US" dirty="0" smtClean="0"/>
              <a:t> </a:t>
            </a:r>
            <a:r>
              <a:rPr lang="en-US" dirty="0" err="1" smtClean="0"/>
              <a:t>sim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resposta</a:t>
            </a:r>
            <a:r>
              <a:rPr lang="en-US" dirty="0" smtClean="0"/>
              <a:t>, </a:t>
            </a:r>
            <a:r>
              <a:rPr lang="en-US" dirty="0" err="1" smtClean="0"/>
              <a:t>direcionar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Unidade</a:t>
            </a:r>
            <a:r>
              <a:rPr lang="en-US" dirty="0" smtClean="0"/>
              <a:t> PNE</a:t>
            </a:r>
          </a:p>
          <a:p>
            <a:pPr lvl="1" algn="just"/>
            <a:r>
              <a:rPr lang="en-US" dirty="0" err="1" smtClean="0"/>
              <a:t>Parametrizações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Grupos</a:t>
            </a:r>
            <a:r>
              <a:rPr lang="en-US" dirty="0" smtClean="0"/>
              <a:t>, </a:t>
            </a:r>
            <a:r>
              <a:rPr lang="en-US" dirty="0" err="1" smtClean="0"/>
              <a:t>Exames</a:t>
            </a:r>
            <a:r>
              <a:rPr lang="en-US" dirty="0" smtClean="0"/>
              <a:t>, </a:t>
            </a:r>
            <a:r>
              <a:rPr lang="en-US" dirty="0" err="1" smtClean="0"/>
              <a:t>Perguntas</a:t>
            </a:r>
            <a:r>
              <a:rPr lang="en-US" dirty="0" smtClean="0"/>
              <a:t>, </a:t>
            </a:r>
            <a:r>
              <a:rPr lang="en-US" dirty="0" err="1" smtClean="0"/>
              <a:t>Unidades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146" name="Picture 2" descr="Resultado de imagem para laboratorio analises clin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15" y="1468120"/>
            <a:ext cx="3412342" cy="22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ferenc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16" y="3738880"/>
            <a:ext cx="3412342" cy="187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905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1483360"/>
            <a:ext cx="12192000" cy="42773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Arquitetura</a:t>
            </a:r>
            <a:r>
              <a:rPr lang="en-US" dirty="0" smtClean="0"/>
              <a:t> da Demo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70" y="2114550"/>
            <a:ext cx="582930" cy="58293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10" y="2114550"/>
            <a:ext cx="572770" cy="57277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30" y="1972310"/>
            <a:ext cx="725170" cy="72517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90" y="3333750"/>
            <a:ext cx="715010" cy="71501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030" y="4643907"/>
            <a:ext cx="1192530" cy="111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70" y="3216910"/>
            <a:ext cx="948690" cy="948690"/>
          </a:xfrm>
          <a:prstGeom prst="rect">
            <a:avLst/>
          </a:prstGeom>
        </p:spPr>
      </p:pic>
      <p:sp>
        <p:nvSpPr>
          <p:cNvPr id="13" name="Content Placeholder 24"/>
          <p:cNvSpPr>
            <a:spLocks noGrp="1"/>
          </p:cNvSpPr>
          <p:nvPr>
            <p:ph idx="1"/>
          </p:nvPr>
        </p:nvSpPr>
        <p:spPr>
          <a:xfrm>
            <a:off x="1559560" y="2740440"/>
            <a:ext cx="970280" cy="3513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000" b="1" dirty="0" smtClean="0"/>
              <a:t>Messenger</a:t>
            </a:r>
            <a:endParaRPr lang="en-US" sz="1000" b="1" dirty="0"/>
          </a:p>
          <a:p>
            <a:endParaRPr lang="en-US" dirty="0"/>
          </a:p>
        </p:txBody>
      </p:sp>
      <p:sp>
        <p:nvSpPr>
          <p:cNvPr id="14" name="Content Placeholder 24"/>
          <p:cNvSpPr>
            <a:spLocks noGrp="1"/>
          </p:cNvSpPr>
          <p:nvPr>
            <p:ph idx="1"/>
          </p:nvPr>
        </p:nvSpPr>
        <p:spPr>
          <a:xfrm>
            <a:off x="3800474" y="1690688"/>
            <a:ext cx="1553846" cy="35137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000" b="1" dirty="0" smtClean="0"/>
              <a:t>IBM Cloud Functions</a:t>
            </a:r>
            <a:br>
              <a:rPr lang="en-US" sz="1000" b="1" dirty="0" smtClean="0"/>
            </a:br>
            <a:r>
              <a:rPr lang="en-US" sz="1000" b="1" dirty="0" smtClean="0"/>
              <a:t>(</a:t>
            </a:r>
            <a:r>
              <a:rPr lang="en-US" sz="1000" b="1" dirty="0" err="1" smtClean="0"/>
              <a:t>FaaS</a:t>
            </a:r>
            <a:r>
              <a:rPr lang="en-US" sz="1000" b="1" dirty="0" smtClean="0"/>
              <a:t>)</a:t>
            </a:r>
            <a:endParaRPr lang="en-US" sz="1000" b="1" dirty="0"/>
          </a:p>
          <a:p>
            <a:endParaRPr lang="en-US" dirty="0"/>
          </a:p>
        </p:txBody>
      </p:sp>
      <p:sp>
        <p:nvSpPr>
          <p:cNvPr id="15" name="Content Placeholder 24"/>
          <p:cNvSpPr>
            <a:spLocks noGrp="1"/>
          </p:cNvSpPr>
          <p:nvPr>
            <p:ph idx="1"/>
          </p:nvPr>
        </p:nvSpPr>
        <p:spPr>
          <a:xfrm>
            <a:off x="6328092" y="2740440"/>
            <a:ext cx="1553846" cy="35137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000" b="1" dirty="0" smtClean="0"/>
              <a:t>IBM Watson Assistant</a:t>
            </a:r>
            <a:endParaRPr lang="en-US" sz="1000" b="1" dirty="0"/>
          </a:p>
          <a:p>
            <a:endParaRPr lang="en-US" dirty="0"/>
          </a:p>
        </p:txBody>
      </p:sp>
      <p:sp>
        <p:nvSpPr>
          <p:cNvPr id="16" name="Content Placeholder 24"/>
          <p:cNvSpPr>
            <a:spLocks noGrp="1"/>
          </p:cNvSpPr>
          <p:nvPr>
            <p:ph idx="1"/>
          </p:nvPr>
        </p:nvSpPr>
        <p:spPr>
          <a:xfrm>
            <a:off x="6348412" y="4091720"/>
            <a:ext cx="1553846" cy="3513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00" b="1" dirty="0" smtClean="0"/>
              <a:t>ELK stack</a:t>
            </a:r>
            <a:endParaRPr lang="en-US" sz="1000" b="1" dirty="0"/>
          </a:p>
          <a:p>
            <a:endParaRPr lang="en-US" dirty="0"/>
          </a:p>
        </p:txBody>
      </p:sp>
      <p:sp>
        <p:nvSpPr>
          <p:cNvPr id="17" name="Content Placeholder 24"/>
          <p:cNvSpPr>
            <a:spLocks noGrp="1"/>
          </p:cNvSpPr>
          <p:nvPr>
            <p:ph idx="1"/>
          </p:nvPr>
        </p:nvSpPr>
        <p:spPr>
          <a:xfrm>
            <a:off x="4806314" y="3515567"/>
            <a:ext cx="1553846" cy="3513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00" b="1" dirty="0" smtClean="0"/>
              <a:t>IBM API Connect</a:t>
            </a:r>
            <a:endParaRPr lang="en-US" sz="1000" b="1" dirty="0"/>
          </a:p>
          <a:p>
            <a:endParaRPr lang="en-US" dirty="0"/>
          </a:p>
        </p:txBody>
      </p:sp>
      <p:sp>
        <p:nvSpPr>
          <p:cNvPr id="18" name="Content Placeholder 24"/>
          <p:cNvSpPr>
            <a:spLocks noGrp="1"/>
          </p:cNvSpPr>
          <p:nvPr>
            <p:ph idx="1"/>
          </p:nvPr>
        </p:nvSpPr>
        <p:spPr>
          <a:xfrm>
            <a:off x="5115559" y="5026625"/>
            <a:ext cx="1989455" cy="351376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2600" b="1" dirty="0" smtClean="0"/>
              <a:t>ODM on Cloud</a:t>
            </a:r>
            <a:endParaRPr lang="en-US" sz="2600" b="1" dirty="0"/>
          </a:p>
          <a:p>
            <a:endParaRPr lang="en-US" dirty="0"/>
          </a:p>
        </p:txBody>
      </p:sp>
      <p:sp>
        <p:nvSpPr>
          <p:cNvPr id="12" name="Seta para a esquerda e para a direita 11"/>
          <p:cNvSpPr/>
          <p:nvPr/>
        </p:nvSpPr>
        <p:spPr>
          <a:xfrm>
            <a:off x="2387600" y="2284095"/>
            <a:ext cx="1713230" cy="194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 para a esquerda e para a direita 19"/>
          <p:cNvSpPr/>
          <p:nvPr/>
        </p:nvSpPr>
        <p:spPr>
          <a:xfrm>
            <a:off x="4876800" y="2139950"/>
            <a:ext cx="1713230" cy="194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esquerda e para a direita 20"/>
          <p:cNvSpPr/>
          <p:nvPr/>
        </p:nvSpPr>
        <p:spPr>
          <a:xfrm>
            <a:off x="4876800" y="2438400"/>
            <a:ext cx="1713230" cy="194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cima e para baixo 18"/>
          <p:cNvSpPr/>
          <p:nvPr/>
        </p:nvSpPr>
        <p:spPr>
          <a:xfrm>
            <a:off x="4427855" y="2709960"/>
            <a:ext cx="164465" cy="5933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cima e para baixo 22"/>
          <p:cNvSpPr/>
          <p:nvPr/>
        </p:nvSpPr>
        <p:spPr>
          <a:xfrm>
            <a:off x="4427855" y="4058920"/>
            <a:ext cx="164465" cy="5933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45" y="1617027"/>
            <a:ext cx="340995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31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2" grpId="0" animBg="1"/>
      <p:bldP spid="20" grpId="0" animBg="1"/>
      <p:bldP spid="21" grpId="0" animBg="1"/>
      <p:bldP spid="19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Demonstração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8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Props1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2F58588-576D-46D5-80D6-8A24D7A02F27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4bffbd67-204f-4941-9f8d-5e376a982f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5092</TotalTime>
  <Words>326</Words>
  <Application>Microsoft Office PowerPoint</Application>
  <PresentationFormat>Personalizar</PresentationFormat>
  <Paragraphs>64</Paragraphs>
  <Slides>11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Office Theme</vt:lpstr>
      <vt:lpstr>IBM Operational Decision Manager</vt:lpstr>
      <vt:lpstr>Agenda</vt:lpstr>
      <vt:lpstr>Apresentação do PowerPoint</vt:lpstr>
      <vt:lpstr>Apresentação do PowerPoint</vt:lpstr>
      <vt:lpstr>REQ0076 – Simulação de Regras</vt:lpstr>
      <vt:lpstr>REQ0075 – Governança de Regras</vt:lpstr>
      <vt:lpstr>Apresentação do PowerPoint</vt:lpstr>
      <vt:lpstr>Arquitetura da Demo</vt:lpstr>
      <vt:lpstr>Demonstração</vt:lpstr>
      <vt:lpstr>Integração com novas tecnologias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Luiz Yanai</cp:lastModifiedBy>
  <cp:revision>169</cp:revision>
  <dcterms:created xsi:type="dcterms:W3CDTF">2017-11-17T14:24:31Z</dcterms:created>
  <dcterms:modified xsi:type="dcterms:W3CDTF">2018-11-05T02:41:34Z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